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3" autoAdjust="0"/>
    <p:restoredTop sz="94673" autoAdjust="0"/>
  </p:normalViewPr>
  <p:slideViewPr>
    <p:cSldViewPr snapToGrid="0" snapToObjects="1">
      <p:cViewPr varScale="1">
        <p:scale>
          <a:sx n="112" d="100"/>
          <a:sy n="112" d="100"/>
        </p:scale>
        <p:origin x="642" y="5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68315" y="2008061"/>
            <a:ext cx="7772400" cy="675821"/>
          </a:xfrm>
        </p:spPr>
        <p:txBody>
          <a:bodyPr anchor="t" anchorCtr="0"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68315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/>
              <a:t>Klikk for å redigere undertittelstil i malen</a:t>
            </a:r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115120" y="4837708"/>
            <a:ext cx="342081" cy="189077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nb-NO" b="1" i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DAD5656F-EF39-BD40-B46F-28C614BE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85" y="298339"/>
            <a:ext cx="8418747" cy="648512"/>
          </a:xfrm>
          <a:prstGeom prst="rect">
            <a:avLst/>
          </a:prstGeom>
        </p:spPr>
        <p:txBody>
          <a:bodyPr wrap="square" lIns="90000" tIns="46800" rIns="90000" bIns="4680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F5D824DA-FDAB-4E4D-80C7-D81149C33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5" y="1010266"/>
            <a:ext cx="8418747" cy="3613774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29357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48457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>
            <a:extLst>
              <a:ext uri="{FF2B5EF4-FFF2-40B4-BE49-F238E27FC236}">
                <a16:creationId xmlns:a16="http://schemas.microsoft.com/office/drawing/2014/main" id="{5FCB9A19-4BFE-AD46-9DE5-76595BDC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19" y="205979"/>
            <a:ext cx="82296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DF7D3BBE-AAF2-5744-8C3F-D3AF14E50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0219" y="1444342"/>
            <a:ext cx="4040188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Plassholder for tekst 4">
            <a:extLst>
              <a:ext uri="{FF2B5EF4-FFF2-40B4-BE49-F238E27FC236}">
                <a16:creationId xmlns:a16="http://schemas.microsoft.com/office/drawing/2014/main" id="{6B66B91E-5343-3043-B4C9-81ABDFE8F0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8045" y="964522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  <p:sp>
        <p:nvSpPr>
          <p:cNvPr id="10" name="Plassholder for innhold 5">
            <a:extLst>
              <a:ext uri="{FF2B5EF4-FFF2-40B4-BE49-F238E27FC236}">
                <a16:creationId xmlns:a16="http://schemas.microsoft.com/office/drawing/2014/main" id="{3853BC78-AB65-9F41-B56D-07FFF98E2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68045" y="1444342"/>
            <a:ext cx="4041775" cy="33636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1" name="Plassholder for tekst 4">
            <a:extLst>
              <a:ext uri="{FF2B5EF4-FFF2-40B4-BE49-F238E27FC236}">
                <a16:creationId xmlns:a16="http://schemas.microsoft.com/office/drawing/2014/main" id="{2B6B33E9-15E0-1843-916A-9DD6788569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218" y="964521"/>
            <a:ext cx="4041775" cy="479822"/>
          </a:xfrm>
        </p:spPr>
        <p:txBody>
          <a:bodyPr anchor="t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/>
              <a:t>Klikk for å redigere</a:t>
            </a:r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93570" y="205979"/>
            <a:ext cx="8532795" cy="6463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293570" y="943276"/>
            <a:ext cx="8532795" cy="3651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4" name="Bilde 3" descr="hor_blaa_stripe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3836"/>
            <a:ext cx="9144000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jpg"/><Relationship Id="rId7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9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bjornrho/Navigation-brov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mojipedia.org/cross-mark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7126" y="1001374"/>
            <a:ext cx="7772400" cy="646331"/>
          </a:xfrm>
        </p:spPr>
        <p:txBody>
          <a:bodyPr/>
          <a:lstStyle/>
          <a:p>
            <a:r>
              <a:rPr lang="nb-NO" dirty="0"/>
              <a:t>Robot Operating System (ROS)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95230" y="1728986"/>
            <a:ext cx="7772400" cy="1314450"/>
          </a:xfrm>
        </p:spPr>
        <p:txBody>
          <a:bodyPr>
            <a:normAutofit/>
          </a:bodyPr>
          <a:lstStyle/>
          <a:p>
            <a:r>
              <a:rPr lang="nb-NO" dirty="0" err="1"/>
              <a:t>Introductory</a:t>
            </a:r>
            <a:r>
              <a:rPr lang="nb-NO" dirty="0"/>
              <a:t> workshop – 19.01.2022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0E63D033-DBF5-2049-8F7B-F3EEDE30F5E9}"/>
              </a:ext>
            </a:extLst>
          </p:cNvPr>
          <p:cNvSpPr txBox="1"/>
          <p:nvPr/>
        </p:nvSpPr>
        <p:spPr>
          <a:xfrm rot="16200000">
            <a:off x="6576133" y="2176100"/>
            <a:ext cx="4436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500" dirty="0">
                <a:solidFill>
                  <a:srgbClr val="0D4788"/>
                </a:solidFill>
              </a:rPr>
              <a:t>Norwegian </a:t>
            </a:r>
            <a:r>
              <a:rPr lang="nb-NO" sz="1500" dirty="0" err="1">
                <a:solidFill>
                  <a:srgbClr val="0D4788"/>
                </a:solidFill>
              </a:rPr>
              <a:t>University</a:t>
            </a:r>
            <a:r>
              <a:rPr lang="nb-NO" sz="1500" dirty="0">
                <a:solidFill>
                  <a:srgbClr val="0D4788"/>
                </a:solidFill>
              </a:rPr>
              <a:t> </a:t>
            </a:r>
            <a:r>
              <a:rPr lang="nb-NO" sz="1500" dirty="0" err="1">
                <a:solidFill>
                  <a:srgbClr val="0D4788"/>
                </a:solidFill>
              </a:rPr>
              <a:t>of</a:t>
            </a:r>
            <a:r>
              <a:rPr lang="nb-NO" sz="1500" dirty="0">
                <a:solidFill>
                  <a:srgbClr val="0D4788"/>
                </a:solidFill>
              </a:rPr>
              <a:t> Science and Technology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47D3286B-162C-4A37-B9DB-6411EFBBB449}"/>
              </a:ext>
            </a:extLst>
          </p:cNvPr>
          <p:cNvSpPr txBox="1"/>
          <p:nvPr/>
        </p:nvSpPr>
        <p:spPr>
          <a:xfrm>
            <a:off x="663472" y="415095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Bjørnar Hogstad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C268509D-9935-4C51-8D45-594A47D5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42" y="2768519"/>
            <a:ext cx="14287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83F9E4-7985-4847-807A-FBAF8154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files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D00C4C2-7BE1-4F1E-ABAC-15AEC6340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1537" y="1446894"/>
            <a:ext cx="4278430" cy="3394472"/>
          </a:xfrm>
        </p:spPr>
        <p:txBody>
          <a:bodyPr>
            <a:normAutofit/>
          </a:bodyPr>
          <a:lstStyle/>
          <a:p>
            <a:r>
              <a:rPr lang="en-US" sz="2400" dirty="0"/>
              <a:t>Multiple nodes</a:t>
            </a:r>
          </a:p>
          <a:p>
            <a:r>
              <a:rPr lang="en-US" sz="2400" dirty="0"/>
              <a:t>Scalable</a:t>
            </a:r>
          </a:p>
          <a:p>
            <a:r>
              <a:rPr lang="en-US" sz="2400" dirty="0"/>
              <a:t>Python, XML, YAML</a:t>
            </a:r>
          </a:p>
        </p:txBody>
      </p:sp>
      <p:pic>
        <p:nvPicPr>
          <p:cNvPr id="1026" name="Picture 2" descr="What is a ROS launch file ? 1/2">
            <a:extLst>
              <a:ext uri="{FF2B5EF4-FFF2-40B4-BE49-F238E27FC236}">
                <a16:creationId xmlns:a16="http://schemas.microsoft.com/office/drawing/2014/main" id="{1AE4580D-1B10-415B-BD3A-6C71151C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20" y="565346"/>
            <a:ext cx="3442280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 ROS launch file ? 2/2">
            <a:extLst>
              <a:ext uri="{FF2B5EF4-FFF2-40B4-BE49-F238E27FC236}">
                <a16:creationId xmlns:a16="http://schemas.microsoft.com/office/drawing/2014/main" id="{03303F46-43C2-496F-A4D7-FB13801FE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74" y="2679073"/>
            <a:ext cx="2015612" cy="186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D62AA92D-3AEB-4194-98C9-5C53C061F9DD}"/>
              </a:ext>
            </a:extLst>
          </p:cNvPr>
          <p:cNvSpPr txBox="1"/>
          <p:nvPr/>
        </p:nvSpPr>
        <p:spPr>
          <a:xfrm>
            <a:off x="4804666" y="2241151"/>
            <a:ext cx="388439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ros2 launch &lt;</a:t>
            </a:r>
            <a:r>
              <a:rPr lang="en-US" sz="1200" b="1" dirty="0" err="1"/>
              <a:t>package_name</a:t>
            </a:r>
            <a:r>
              <a:rPr lang="en-US" sz="1200" b="1" dirty="0"/>
              <a:t>&gt; &lt;</a:t>
            </a:r>
            <a:r>
              <a:rPr lang="en-US" sz="1200" b="1" dirty="0" err="1"/>
              <a:t>launch_file_name</a:t>
            </a:r>
            <a:r>
              <a:rPr lang="en-US" sz="1200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7744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D64037A-EF3D-424F-9B6C-ADD326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6A9257B-B20B-422C-ACFA-E77C33CE5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6" y="1010266"/>
            <a:ext cx="4649134" cy="3613774"/>
          </a:xfrm>
        </p:spPr>
        <p:txBody>
          <a:bodyPr/>
          <a:lstStyle/>
          <a:p>
            <a:r>
              <a:rPr lang="en-US" sz="2000" dirty="0"/>
              <a:t>Container for ROS 2 code</a:t>
            </a:r>
          </a:p>
          <a:p>
            <a:r>
              <a:rPr lang="en-US" sz="2000" dirty="0"/>
              <a:t>Ament and Colcon</a:t>
            </a:r>
          </a:p>
          <a:p>
            <a:r>
              <a:rPr lang="en-US" sz="2000" dirty="0" err="1"/>
              <a:t>Cmake</a:t>
            </a:r>
            <a:r>
              <a:rPr lang="en-US" sz="2000" dirty="0"/>
              <a:t> or Python</a:t>
            </a:r>
          </a:p>
          <a:p>
            <a:r>
              <a:rPr lang="en-US" sz="2000" dirty="0"/>
              <a:t>Directories</a:t>
            </a:r>
          </a:p>
          <a:p>
            <a:pPr lvl="1"/>
            <a:r>
              <a:rPr lang="en-US" sz="1800" dirty="0"/>
              <a:t>build: intermediate files</a:t>
            </a:r>
          </a:p>
          <a:p>
            <a:pPr lvl="1"/>
            <a:r>
              <a:rPr lang="en-US" sz="1800" dirty="0"/>
              <a:t>install: installment of packages</a:t>
            </a:r>
          </a:p>
          <a:p>
            <a:pPr lvl="1"/>
            <a:r>
              <a:rPr lang="en-US" sz="1800" dirty="0"/>
              <a:t>log: logging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8CE6A79-B1F4-448E-9060-34F729A94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93" y="2727207"/>
            <a:ext cx="4206240" cy="1031551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CBAE40A-05B2-4B25-955A-9BECD44E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193" y="889631"/>
            <a:ext cx="4206240" cy="14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42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FCA35F-0AB7-44B2-9C09-4F4BF181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know!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FD99F2F-068C-4EBE-9A02-55281F28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Ros2 bag</a:t>
            </a:r>
          </a:p>
          <a:p>
            <a:r>
              <a:rPr lang="en-US" dirty="0" err="1"/>
              <a:t>Rqt</a:t>
            </a:r>
            <a:endParaRPr lang="en-US" dirty="0"/>
          </a:p>
          <a:p>
            <a:r>
              <a:rPr lang="en-US" dirty="0"/>
              <a:t>Ros1_bridge</a:t>
            </a:r>
          </a:p>
          <a:p>
            <a:r>
              <a:rPr lang="en-US" dirty="0"/>
              <a:t>Helpful pages</a:t>
            </a:r>
          </a:p>
          <a:p>
            <a:pPr lvl="1"/>
            <a:r>
              <a:rPr lang="en-US" dirty="0"/>
              <a:t>ROS Answers</a:t>
            </a:r>
          </a:p>
          <a:p>
            <a:pPr lvl="1"/>
            <a:r>
              <a:rPr lang="en-US" dirty="0"/>
              <a:t>ROS 2 Documentation</a:t>
            </a:r>
          </a:p>
          <a:p>
            <a:pPr lvl="1"/>
            <a:r>
              <a:rPr lang="en-US" dirty="0"/>
              <a:t>ROS 2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Stack Overflow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1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75E96F-31B1-488F-9CD5-95F018D36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15" y="2008061"/>
            <a:ext cx="7772400" cy="646331"/>
          </a:xfrm>
        </p:spPr>
        <p:txBody>
          <a:bodyPr/>
          <a:lstStyle/>
          <a:p>
            <a:pPr algn="ctr"/>
            <a:r>
              <a:rPr lang="en-US" dirty="0"/>
              <a:t>Coffee time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5271593-2266-4D12-92FB-10DC48E20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..or tea, if coffee is not your cup of tea</a:t>
            </a:r>
          </a:p>
        </p:txBody>
      </p:sp>
    </p:spTree>
    <p:extLst>
      <p:ext uri="{BB962C8B-B14F-4D97-AF65-F5344CB8AC3E}">
        <p14:creationId xmlns:p14="http://schemas.microsoft.com/office/powerpoint/2010/main" val="148625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17126" y="1001374"/>
            <a:ext cx="7772400" cy="646331"/>
          </a:xfrm>
        </p:spPr>
        <p:txBody>
          <a:bodyPr/>
          <a:lstStyle/>
          <a:p>
            <a:pPr algn="ctr"/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related</a:t>
            </a:r>
            <a:r>
              <a:rPr lang="nb-NO" dirty="0"/>
              <a:t> to BlueROV2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0E63D033-DBF5-2049-8F7B-F3EEDE30F5E9}"/>
              </a:ext>
            </a:extLst>
          </p:cNvPr>
          <p:cNvSpPr txBox="1"/>
          <p:nvPr/>
        </p:nvSpPr>
        <p:spPr>
          <a:xfrm rot="16200000">
            <a:off x="6576133" y="2176100"/>
            <a:ext cx="4436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500" dirty="0">
                <a:solidFill>
                  <a:srgbClr val="0D4788"/>
                </a:solidFill>
              </a:rPr>
              <a:t>Norwegian </a:t>
            </a:r>
            <a:r>
              <a:rPr lang="nb-NO" sz="1500" dirty="0" err="1">
                <a:solidFill>
                  <a:srgbClr val="0D4788"/>
                </a:solidFill>
              </a:rPr>
              <a:t>University</a:t>
            </a:r>
            <a:r>
              <a:rPr lang="nb-NO" sz="1500" dirty="0">
                <a:solidFill>
                  <a:srgbClr val="0D4788"/>
                </a:solidFill>
              </a:rPr>
              <a:t> </a:t>
            </a:r>
            <a:r>
              <a:rPr lang="nb-NO" sz="1500" dirty="0" err="1">
                <a:solidFill>
                  <a:srgbClr val="0D4788"/>
                </a:solidFill>
              </a:rPr>
              <a:t>of</a:t>
            </a:r>
            <a:r>
              <a:rPr lang="nb-NO" sz="1500" dirty="0">
                <a:solidFill>
                  <a:srgbClr val="0D4788"/>
                </a:solidFill>
              </a:rPr>
              <a:t> Science and Technology</a:t>
            </a:r>
          </a:p>
        </p:txBody>
      </p:sp>
      <p:pic>
        <p:nvPicPr>
          <p:cNvPr id="6" name="Bilde 5" descr="Et bilde som inneholder utendørs, tre, gress, elv&#10;&#10;Automatisk generert beskrivelse">
            <a:extLst>
              <a:ext uri="{FF2B5EF4-FFF2-40B4-BE49-F238E27FC236}">
                <a16:creationId xmlns:a16="http://schemas.microsoft.com/office/drawing/2014/main" id="{0A66895B-F96D-4CB3-9774-0BF20CB6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26" y="2163671"/>
            <a:ext cx="4572000" cy="2057400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809425E6-EC9A-43FD-A02D-FFABA8C9C5FF}"/>
              </a:ext>
            </a:extLst>
          </p:cNvPr>
          <p:cNvSpPr txBox="1"/>
          <p:nvPr/>
        </p:nvSpPr>
        <p:spPr>
          <a:xfrm>
            <a:off x="2117326" y="4221071"/>
            <a:ext cx="4629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Outdoor experiment conducted at </a:t>
            </a:r>
            <a:r>
              <a:rPr lang="en-US" sz="1400" dirty="0" err="1"/>
              <a:t>Kyvannet</a:t>
            </a:r>
            <a:r>
              <a:rPr lang="en-US" sz="1400" dirty="0"/>
              <a:t>, Trondheim.</a:t>
            </a:r>
          </a:p>
        </p:txBody>
      </p:sp>
    </p:spTree>
    <p:extLst>
      <p:ext uri="{BB962C8B-B14F-4D97-AF65-F5344CB8AC3E}">
        <p14:creationId xmlns:p14="http://schemas.microsoft.com/office/powerpoint/2010/main" val="306742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DDA944-B71A-4BA8-9181-D0041C42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configuration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B804484-4A87-42BE-9261-C70B263A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6" y="1010266"/>
            <a:ext cx="5386250" cy="3613774"/>
          </a:xfrm>
        </p:spPr>
        <p:txBody>
          <a:bodyPr/>
          <a:lstStyle/>
          <a:p>
            <a:r>
              <a:rPr lang="en-US" sz="2000" dirty="0"/>
              <a:t>BlueROV2 (Blue Robotics Inc)</a:t>
            </a:r>
          </a:p>
          <a:p>
            <a:r>
              <a:rPr lang="en-US" sz="2000" dirty="0"/>
              <a:t>Raspberry PI 4, model B</a:t>
            </a:r>
          </a:p>
          <a:p>
            <a:r>
              <a:rPr lang="en-US" sz="2000" dirty="0"/>
              <a:t>Sensor suite</a:t>
            </a:r>
          </a:p>
          <a:p>
            <a:pPr lvl="1"/>
            <a:r>
              <a:rPr lang="en-US" sz="1800" dirty="0"/>
              <a:t>BNO055 IMU (Adafruit/Bosch)</a:t>
            </a:r>
          </a:p>
          <a:p>
            <a:pPr lvl="1"/>
            <a:r>
              <a:rPr lang="en-US" sz="1800" dirty="0"/>
              <a:t>Bar30 pressure sensor (Blue Robotics Inc)</a:t>
            </a:r>
          </a:p>
          <a:p>
            <a:pPr lvl="1"/>
            <a:r>
              <a:rPr lang="en-US" sz="1800" dirty="0"/>
              <a:t>Ultimate GPS (Adafruit)</a:t>
            </a:r>
          </a:p>
          <a:p>
            <a:pPr lvl="1"/>
            <a:r>
              <a:rPr lang="en-US" sz="1800" dirty="0"/>
              <a:t>DVL A50 (Water Linked)</a:t>
            </a:r>
          </a:p>
          <a:p>
            <a:pPr lvl="1"/>
            <a:r>
              <a:rPr lang="en-US" sz="1800" dirty="0"/>
              <a:t>OSM Ethernet Sonar System (</a:t>
            </a:r>
            <a:r>
              <a:rPr lang="en-US" sz="1800" dirty="0" err="1"/>
              <a:t>DeepVision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..and more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14DDE5C-ECEC-4ACE-A4C5-09CD0CD0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609" y="188618"/>
            <a:ext cx="1316264" cy="131626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C15A4DB-9A0D-48A8-84AD-82CF9B87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47" y="384980"/>
            <a:ext cx="1304091" cy="767442"/>
          </a:xfrm>
          <a:prstGeom prst="rect">
            <a:avLst/>
          </a:prstGeom>
        </p:spPr>
      </p:pic>
      <p:pic>
        <p:nvPicPr>
          <p:cNvPr id="13" name="Bilde 12" descr="Et bilde som inneholder kniv, våpen&#10;&#10;Automatisk generert beskrivelse">
            <a:extLst>
              <a:ext uri="{FF2B5EF4-FFF2-40B4-BE49-F238E27FC236}">
                <a16:creationId xmlns:a16="http://schemas.microsoft.com/office/drawing/2014/main" id="{1A492AAE-8A88-455B-AB18-338E18A8C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743" y="3583276"/>
            <a:ext cx="821561" cy="821561"/>
          </a:xfrm>
          <a:prstGeom prst="rect">
            <a:avLst/>
          </a:prstGeom>
        </p:spPr>
      </p:pic>
      <p:pic>
        <p:nvPicPr>
          <p:cNvPr id="9" name="Bilde 8" descr="Et bilde som inneholder tekst, elektronikk, krets&#10;&#10;Automatisk generert beskrivelse">
            <a:extLst>
              <a:ext uri="{FF2B5EF4-FFF2-40B4-BE49-F238E27FC236}">
                <a16:creationId xmlns:a16="http://schemas.microsoft.com/office/drawing/2014/main" id="{060B8EAA-9A02-4CE0-8029-9E859C5AE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576" y="2516301"/>
            <a:ext cx="1031585" cy="1031585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D40728B9-A91C-46FD-B56F-4704D3CC5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106" y="2571750"/>
            <a:ext cx="797647" cy="797647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F8414B75-A12B-451D-8A4E-2101DC3CD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559" y="1537459"/>
            <a:ext cx="890815" cy="890815"/>
          </a:xfrm>
          <a:prstGeom prst="rect">
            <a:avLst/>
          </a:prstGeom>
        </p:spPr>
      </p:pic>
      <p:pic>
        <p:nvPicPr>
          <p:cNvPr id="19" name="Bilde 18" descr="Et bilde som inneholder elektronikk&#10;&#10;Automatisk generert beskrivelse">
            <a:extLst>
              <a:ext uri="{FF2B5EF4-FFF2-40B4-BE49-F238E27FC236}">
                <a16:creationId xmlns:a16="http://schemas.microsoft.com/office/drawing/2014/main" id="{A4528072-6B73-4FCF-A200-D86FD177B9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248" y="1286712"/>
            <a:ext cx="1680529" cy="1261125"/>
          </a:xfrm>
          <a:prstGeom prst="rect">
            <a:avLst/>
          </a:prstGeom>
        </p:spPr>
      </p:pic>
      <p:sp>
        <p:nvSpPr>
          <p:cNvPr id="20" name="TekstSylinder 19">
            <a:extLst>
              <a:ext uri="{FF2B5EF4-FFF2-40B4-BE49-F238E27FC236}">
                <a16:creationId xmlns:a16="http://schemas.microsoft.com/office/drawing/2014/main" id="{C5CC20E6-7B73-45DB-8537-51C74EEFB961}"/>
              </a:ext>
            </a:extLst>
          </p:cNvPr>
          <p:cNvSpPr txBox="1"/>
          <p:nvPr/>
        </p:nvSpPr>
        <p:spPr>
          <a:xfrm>
            <a:off x="6243583" y="1286465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BlueROV2</a:t>
            </a:r>
            <a:endParaRPr lang="en-US" dirty="0"/>
          </a:p>
        </p:txBody>
      </p:sp>
      <p:sp>
        <p:nvSpPr>
          <p:cNvPr id="21" name="TekstSylinder 20">
            <a:extLst>
              <a:ext uri="{FF2B5EF4-FFF2-40B4-BE49-F238E27FC236}">
                <a16:creationId xmlns:a16="http://schemas.microsoft.com/office/drawing/2014/main" id="{516D7A4E-EE8D-4F16-9DCA-71B619BE357D}"/>
              </a:ext>
            </a:extLst>
          </p:cNvPr>
          <p:cNvSpPr txBox="1"/>
          <p:nvPr/>
        </p:nvSpPr>
        <p:spPr>
          <a:xfrm>
            <a:off x="8036577" y="126239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RPI4</a:t>
            </a:r>
            <a:endParaRPr lang="en-US" dirty="0"/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7C4A1076-DEC1-4E10-8D94-30B23ABA6C33}"/>
              </a:ext>
            </a:extLst>
          </p:cNvPr>
          <p:cNvSpPr txBox="1"/>
          <p:nvPr/>
        </p:nvSpPr>
        <p:spPr>
          <a:xfrm>
            <a:off x="6399548" y="2289663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BNO055</a:t>
            </a:r>
            <a:endParaRPr lang="en-US" dirty="0"/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2CABCCED-44C7-47F6-ADB6-B9D7CE29B505}"/>
              </a:ext>
            </a:extLst>
          </p:cNvPr>
          <p:cNvSpPr txBox="1"/>
          <p:nvPr/>
        </p:nvSpPr>
        <p:spPr>
          <a:xfrm>
            <a:off x="7970141" y="2290139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Bar30</a:t>
            </a:r>
            <a:endParaRPr lang="en-US" dirty="0"/>
          </a:p>
        </p:txBody>
      </p:sp>
      <p:sp>
        <p:nvSpPr>
          <p:cNvPr id="24" name="TekstSylinder 23">
            <a:extLst>
              <a:ext uri="{FF2B5EF4-FFF2-40B4-BE49-F238E27FC236}">
                <a16:creationId xmlns:a16="http://schemas.microsoft.com/office/drawing/2014/main" id="{44CC9A7B-68F7-4F99-A9E2-D9CBE545FEA6}"/>
              </a:ext>
            </a:extLst>
          </p:cNvPr>
          <p:cNvSpPr txBox="1"/>
          <p:nvPr/>
        </p:nvSpPr>
        <p:spPr>
          <a:xfrm>
            <a:off x="6322956" y="3379545"/>
            <a:ext cx="958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Ultimate GPS</a:t>
            </a:r>
            <a:endParaRPr lang="en-US" dirty="0"/>
          </a:p>
        </p:txBody>
      </p:sp>
      <p:sp>
        <p:nvSpPr>
          <p:cNvPr id="25" name="TekstSylinder 24">
            <a:extLst>
              <a:ext uri="{FF2B5EF4-FFF2-40B4-BE49-F238E27FC236}">
                <a16:creationId xmlns:a16="http://schemas.microsoft.com/office/drawing/2014/main" id="{6F27DBD5-3937-4E67-B237-865940C5B0BC}"/>
              </a:ext>
            </a:extLst>
          </p:cNvPr>
          <p:cNvSpPr txBox="1"/>
          <p:nvPr/>
        </p:nvSpPr>
        <p:spPr>
          <a:xfrm>
            <a:off x="8049332" y="3369397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DVL A50</a:t>
            </a:r>
            <a:endParaRPr lang="en-US" dirty="0"/>
          </a:p>
        </p:txBody>
      </p:sp>
      <p:sp>
        <p:nvSpPr>
          <p:cNvPr id="26" name="TekstSylinder 25">
            <a:extLst>
              <a:ext uri="{FF2B5EF4-FFF2-40B4-BE49-F238E27FC236}">
                <a16:creationId xmlns:a16="http://schemas.microsoft.com/office/drawing/2014/main" id="{4263043E-0672-43EE-BB16-494BEFAC093F}"/>
              </a:ext>
            </a:extLst>
          </p:cNvPr>
          <p:cNvSpPr txBox="1"/>
          <p:nvPr/>
        </p:nvSpPr>
        <p:spPr>
          <a:xfrm>
            <a:off x="7091728" y="4393859"/>
            <a:ext cx="986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Sonar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3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7CEBEA-62F7-4883-AADD-DD10A402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configuration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071C0C9-B4AB-4037-A4EE-C830A10DA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6" y="1010266"/>
            <a:ext cx="5678500" cy="3613774"/>
          </a:xfrm>
        </p:spPr>
        <p:txBody>
          <a:bodyPr/>
          <a:lstStyle/>
          <a:p>
            <a:r>
              <a:rPr lang="en-US" sz="2000" dirty="0" err="1"/>
              <a:t>Github</a:t>
            </a:r>
            <a:r>
              <a:rPr lang="en-US" sz="2000" dirty="0"/>
              <a:t>: </a:t>
            </a:r>
            <a:r>
              <a:rPr lang="en-US" sz="2000" dirty="0" err="1">
                <a:hlinkClick r:id="rId2"/>
              </a:rPr>
              <a:t>bjornrho</a:t>
            </a:r>
            <a:r>
              <a:rPr lang="en-US" sz="2000" dirty="0">
                <a:hlinkClick r:id="rId2"/>
              </a:rPr>
              <a:t>/Navigation-brov2</a:t>
            </a:r>
            <a:endParaRPr lang="en-US" sz="2000" dirty="0"/>
          </a:p>
          <a:p>
            <a:r>
              <a:rPr lang="en-US" sz="2000" dirty="0"/>
              <a:t>Sensor drivers</a:t>
            </a:r>
          </a:p>
          <a:p>
            <a:pPr lvl="1"/>
            <a:r>
              <a:rPr lang="en-US" sz="1800" dirty="0"/>
              <a:t>IMU, DVL, Sonar, Pressure sensor</a:t>
            </a:r>
          </a:p>
          <a:p>
            <a:pPr lvl="1"/>
            <a:r>
              <a:rPr lang="en-US" sz="1800" dirty="0"/>
              <a:t>GPS</a:t>
            </a:r>
          </a:p>
          <a:p>
            <a:r>
              <a:rPr lang="en-US" sz="2000" dirty="0"/>
              <a:t>State estimation</a:t>
            </a:r>
          </a:p>
          <a:p>
            <a:r>
              <a:rPr lang="en-US" sz="2000" dirty="0"/>
              <a:t>Trajectory</a:t>
            </a:r>
          </a:p>
          <a:p>
            <a:pPr lvl="1"/>
            <a:r>
              <a:rPr lang="en-US" sz="1800" dirty="0"/>
              <a:t>Planner</a:t>
            </a:r>
          </a:p>
          <a:p>
            <a:pPr lvl="1"/>
            <a:r>
              <a:rPr lang="en-US" sz="1800" dirty="0"/>
              <a:t>Publisher</a:t>
            </a:r>
          </a:p>
          <a:p>
            <a:r>
              <a:rPr lang="en-US" sz="2000" dirty="0"/>
              <a:t>Control code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ECCB19F-57C8-4E23-8841-FBFEB99B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54" y="2510525"/>
            <a:ext cx="4405086" cy="1592983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A8831050-59B3-4AAE-BDD1-CEB9C6E1286C}"/>
              </a:ext>
            </a:extLst>
          </p:cNvPr>
          <p:cNvSpPr txBox="1"/>
          <p:nvPr/>
        </p:nvSpPr>
        <p:spPr>
          <a:xfrm>
            <a:off x="4276727" y="4103508"/>
            <a:ext cx="4766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Block diagram of how the software modules and hardware interact. 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AE9205F9-208A-4B13-BCE7-2E1577AAA08F}"/>
              </a:ext>
            </a:extLst>
          </p:cNvPr>
          <p:cNvSpPr txBox="1"/>
          <p:nvPr/>
        </p:nvSpPr>
        <p:spPr>
          <a:xfrm>
            <a:off x="1596571" y="213547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0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777EC49-B810-4890-BA12-CF98C961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70" y="304220"/>
            <a:ext cx="8532795" cy="6463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Control code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FB9279-804E-43A7-ACF9-B5836A89F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570" y="1200151"/>
            <a:ext cx="4038600" cy="3394472"/>
          </a:xfrm>
        </p:spPr>
        <p:txBody>
          <a:bodyPr>
            <a:normAutofit/>
          </a:bodyPr>
          <a:lstStyle/>
          <a:p>
            <a:r>
              <a:rPr lang="en-US" sz="2400" dirty="0"/>
              <a:t>NTNU AMOS</a:t>
            </a:r>
          </a:p>
          <a:p>
            <a:pPr lvl="1"/>
            <a:r>
              <a:rPr lang="en-US" sz="2000" dirty="0"/>
              <a:t>Hysteretic controller</a:t>
            </a:r>
          </a:p>
          <a:p>
            <a:pPr lvl="1"/>
            <a:r>
              <a:rPr lang="en-US" sz="2000" dirty="0"/>
              <a:t>Actuator driver</a:t>
            </a:r>
          </a:p>
          <a:p>
            <a:pPr lvl="1"/>
            <a:r>
              <a:rPr lang="en-US" sz="2000" dirty="0"/>
              <a:t>Teleoperation driver</a:t>
            </a:r>
          </a:p>
          <a:p>
            <a:r>
              <a:rPr lang="en-US" sz="2400" dirty="0" err="1"/>
              <a:t>Xow</a:t>
            </a:r>
            <a:endParaRPr lang="en-US" sz="2400" dirty="0"/>
          </a:p>
          <a:p>
            <a:r>
              <a:rPr lang="en-US" sz="2400" dirty="0" err="1"/>
              <a:t>Joy_node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79C0974-CE47-47D1-8125-2A4DD801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70" y="1912978"/>
            <a:ext cx="4038600" cy="1968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379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A634EE-A691-4D1A-8E90-3906BC1C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70" y="205979"/>
            <a:ext cx="8532795" cy="6463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Workshop Summary</a:t>
            </a:r>
          </a:p>
        </p:txBody>
      </p:sp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8CFFF792-521A-4219-A1A4-655F63D8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36" y="1200151"/>
            <a:ext cx="2926268" cy="339447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0DF1493-D20F-4285-80E5-903913DA4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457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ROS concepts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Nodes, communication, parameters, etc.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Code structure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package.xml, CMakeLists.txt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Build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Source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Run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Terminal commands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What now?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160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88E16F4-BF3B-4432-8AF3-B87FC13D1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15" y="2008061"/>
            <a:ext cx="7772400" cy="646331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5BD3DAF-CD78-46D5-91B6-1B5B333D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9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2B0F66-3EE0-6D4F-9CCE-66F47748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Roadmap</a:t>
            </a:r>
            <a:r>
              <a:rPr lang="nb-NO" dirty="0"/>
              <a:t> for </a:t>
            </a:r>
            <a:r>
              <a:rPr lang="nb-NO" dirty="0" err="1"/>
              <a:t>today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5338092-8A47-2E43-8194-FBA8F4BBB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5" y="1410050"/>
            <a:ext cx="8418747" cy="3613774"/>
          </a:xfrm>
        </p:spPr>
        <p:txBody>
          <a:bodyPr/>
          <a:lstStyle/>
          <a:p>
            <a:r>
              <a:rPr lang="nb-NO" dirty="0" err="1"/>
              <a:t>Introduction</a:t>
            </a:r>
            <a:r>
              <a:rPr lang="nb-NO" dirty="0"/>
              <a:t> and </a:t>
            </a:r>
            <a:r>
              <a:rPr lang="nb-NO" dirty="0" err="1"/>
              <a:t>core</a:t>
            </a:r>
            <a:r>
              <a:rPr lang="nb-NO" dirty="0"/>
              <a:t> </a:t>
            </a:r>
            <a:r>
              <a:rPr lang="nb-NO" dirty="0" err="1"/>
              <a:t>concepts</a:t>
            </a:r>
            <a:endParaRPr lang="nb-NO" dirty="0"/>
          </a:p>
          <a:p>
            <a:r>
              <a:rPr lang="nb-NO" dirty="0"/>
              <a:t>Break</a:t>
            </a:r>
          </a:p>
          <a:p>
            <a:r>
              <a:rPr lang="nb-NO" dirty="0"/>
              <a:t>Code </a:t>
            </a:r>
            <a:r>
              <a:rPr lang="nb-NO" dirty="0" err="1"/>
              <a:t>examples</a:t>
            </a:r>
            <a:endParaRPr lang="nb-NO" dirty="0"/>
          </a:p>
          <a:p>
            <a:r>
              <a:rPr lang="nb-NO" dirty="0" err="1"/>
              <a:t>Another</a:t>
            </a:r>
            <a:r>
              <a:rPr lang="nb-NO" dirty="0"/>
              <a:t> break</a:t>
            </a:r>
          </a:p>
          <a:p>
            <a:r>
              <a:rPr lang="nb-NO" dirty="0" err="1"/>
              <a:t>Previous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BlueROV2</a:t>
            </a:r>
          </a:p>
        </p:txBody>
      </p:sp>
    </p:spTree>
    <p:extLst>
      <p:ext uri="{BB962C8B-B14F-4D97-AF65-F5344CB8AC3E}">
        <p14:creationId xmlns:p14="http://schemas.microsoft.com/office/powerpoint/2010/main" val="2956393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>
            <a:extLst>
              <a:ext uri="{FF2B5EF4-FFF2-40B4-BE49-F238E27FC236}">
                <a16:creationId xmlns:a16="http://schemas.microsoft.com/office/drawing/2014/main" id="{B3DEB32E-E5F7-42D5-8F34-6087D6B81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897648"/>
            <a:ext cx="7772400" cy="1314450"/>
          </a:xfrm>
        </p:spPr>
        <p:txBody>
          <a:bodyPr/>
          <a:lstStyle/>
          <a:p>
            <a:pPr algn="ctr"/>
            <a:r>
              <a:rPr lang="en-US" dirty="0"/>
              <a:t>Thanks for tagging along!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969EA143-5E06-46AE-A730-05CC2496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60" y="294725"/>
            <a:ext cx="2401080" cy="33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1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E08997-7440-4791-971C-2D9C4798F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26" y="1999548"/>
            <a:ext cx="8418747" cy="648512"/>
          </a:xfrm>
        </p:spPr>
        <p:txBody>
          <a:bodyPr/>
          <a:lstStyle/>
          <a:p>
            <a:pPr algn="ctr"/>
            <a:r>
              <a:rPr lang="en-US" dirty="0"/>
              <a:t>Introduction and Core Concepts</a:t>
            </a:r>
          </a:p>
        </p:txBody>
      </p:sp>
    </p:spTree>
    <p:extLst>
      <p:ext uri="{BB962C8B-B14F-4D97-AF65-F5344CB8AC3E}">
        <p14:creationId xmlns:p14="http://schemas.microsoft.com/office/powerpoint/2010/main" val="43962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8A3039C-973B-4A5F-94DD-9FA0D51B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ROS?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6D0D0B2-FD6A-420A-87CB-C2A1E0BD9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5" y="1010266"/>
            <a:ext cx="6039873" cy="3613774"/>
          </a:xfrm>
        </p:spPr>
        <p:txBody>
          <a:bodyPr/>
          <a:lstStyle/>
          <a:p>
            <a:r>
              <a:rPr lang="en-US" sz="1800" dirty="0"/>
              <a:t>“The Robot Operating System is a set of software libraries and tools for building robot applications.”</a:t>
            </a:r>
          </a:p>
          <a:p>
            <a:endParaRPr lang="en-US" sz="1800" dirty="0"/>
          </a:p>
          <a:p>
            <a:r>
              <a:rPr lang="en-US" sz="1800" dirty="0"/>
              <a:t>Open-source</a:t>
            </a:r>
          </a:p>
          <a:p>
            <a:r>
              <a:rPr lang="en-US" sz="1800" dirty="0"/>
              <a:t>Middleware + Libraries</a:t>
            </a:r>
          </a:p>
          <a:p>
            <a:r>
              <a:rPr lang="en-US" sz="1800" dirty="0"/>
              <a:t>Distributed systems</a:t>
            </a:r>
          </a:p>
          <a:p>
            <a:r>
              <a:rPr lang="en-US" sz="1800" dirty="0"/>
              <a:t>C++ and Python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51F7106-81BC-449C-B56B-ABBBB7C1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32" y="1477098"/>
            <a:ext cx="1203157" cy="1203157"/>
          </a:xfrm>
          <a:prstGeom prst="rect">
            <a:avLst/>
          </a:prstGeom>
        </p:spPr>
      </p:pic>
      <p:pic>
        <p:nvPicPr>
          <p:cNvPr id="7" name="Bilde 6" descr="Et bilde som inneholder kniv, våpen&#10;&#10;Automatisk generert beskrivelse">
            <a:extLst>
              <a:ext uri="{FF2B5EF4-FFF2-40B4-BE49-F238E27FC236}">
                <a16:creationId xmlns:a16="http://schemas.microsoft.com/office/drawing/2014/main" id="{D3F5EA14-9491-43E7-9BDD-FBB9306B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928" y="3478433"/>
            <a:ext cx="829208" cy="829208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A34F965-E08D-42F6-8C21-553296DE9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136" y="2844649"/>
            <a:ext cx="1048388" cy="104838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E016641-F29E-4790-BB26-E56778AAB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703" y="3418686"/>
            <a:ext cx="894729" cy="894729"/>
          </a:xfrm>
          <a:prstGeom prst="rect">
            <a:avLst/>
          </a:prstGeom>
        </p:spPr>
      </p:pic>
      <p:pic>
        <p:nvPicPr>
          <p:cNvPr id="1026" name="Picture 2" descr="ROV til ditt formål | JM Robotics AS">
            <a:extLst>
              <a:ext uri="{FF2B5EF4-FFF2-40B4-BE49-F238E27FC236}">
                <a16:creationId xmlns:a16="http://schemas.microsoft.com/office/drawing/2014/main" id="{004526BB-E708-4997-9FD6-7D69EAF64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5224" y="2026508"/>
            <a:ext cx="1307493" cy="130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25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7A73772-AC7F-439C-90DA-D13D31D3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in ROS 2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CB8110F-05E9-49E4-A17A-594D251CF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Executable program</a:t>
            </a:r>
          </a:p>
          <a:p>
            <a:r>
              <a:rPr lang="en-US" dirty="0"/>
              <a:t>Single module purpose</a:t>
            </a:r>
          </a:p>
          <a:p>
            <a:r>
              <a:rPr lang="en-US" dirty="0"/>
              <a:t>Nodes communicate</a:t>
            </a:r>
          </a:p>
          <a:p>
            <a:pPr lvl="1"/>
            <a:r>
              <a:rPr lang="en-US" dirty="0"/>
              <a:t>Topics</a:t>
            </a:r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/>
              <a:t>Actions</a:t>
            </a:r>
          </a:p>
          <a:p>
            <a:pPr lvl="1"/>
            <a:r>
              <a:rPr lang="en-US" dirty="0"/>
              <a:t>Parameters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E6925C-7A8A-4AF8-9144-24A79849E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57806"/>
            <a:ext cx="4125343" cy="23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37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725520C-7D7E-45B9-B70C-FAF1CEDD5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70" y="310983"/>
            <a:ext cx="8532795" cy="6463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9E20994-47A3-4C60-BC4C-AD47CC650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57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Bus to exchange messages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Publisher/subscriber mechanism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Message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Type pre-defined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Populate and send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Receive and utilize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dirty="0"/>
              <a:t>Unidirectional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50809B-7766-484B-97D8-CF5C37AC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4570" y="1762417"/>
            <a:ext cx="4038600" cy="226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8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CBEDC6E-2489-49CE-9661-7BD0BA75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0A0667-02A6-4309-82EC-C8F7B054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29" y="2020417"/>
            <a:ext cx="3927170" cy="220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AC3047-F284-47D0-B229-D9B75EFD7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and server</a:t>
            </a:r>
          </a:p>
          <a:p>
            <a:r>
              <a:rPr lang="en-US" dirty="0"/>
              <a:t>Call-and-response mechanism</a:t>
            </a:r>
          </a:p>
          <a:p>
            <a:r>
              <a:rPr lang="en-US" dirty="0"/>
              <a:t>Not intended for</a:t>
            </a:r>
          </a:p>
          <a:p>
            <a:pPr lvl="1"/>
            <a:r>
              <a:rPr lang="en-US" dirty="0"/>
              <a:t>Continuous calls</a:t>
            </a:r>
          </a:p>
          <a:p>
            <a:pPr lvl="1"/>
            <a:r>
              <a:rPr lang="en-US" dirty="0"/>
              <a:t>Long running tasks</a:t>
            </a:r>
          </a:p>
          <a:p>
            <a:endParaRPr lang="en-US" dirty="0"/>
          </a:p>
          <a:p>
            <a:r>
              <a:rPr lang="en-US" dirty="0"/>
              <a:t>Bidirectional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29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B7CB31-495E-4526-8FA3-527D1DD9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D74B856-B3AE-4959-9C9D-BCAFA298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85" y="1010266"/>
            <a:ext cx="4235797" cy="3613774"/>
          </a:xfrm>
        </p:spPr>
        <p:txBody>
          <a:bodyPr/>
          <a:lstStyle/>
          <a:p>
            <a:r>
              <a:rPr lang="en-US" dirty="0"/>
              <a:t>Topics and services</a:t>
            </a:r>
          </a:p>
          <a:p>
            <a:r>
              <a:rPr lang="en-US" dirty="0"/>
              <a:t>Action client/server</a:t>
            </a:r>
          </a:p>
          <a:p>
            <a:r>
              <a:rPr lang="en-US" dirty="0"/>
              <a:t>Long running tasks</a:t>
            </a:r>
          </a:p>
          <a:p>
            <a:pPr lvl="1"/>
            <a:r>
              <a:rPr lang="en-US" dirty="0"/>
              <a:t>Goal</a:t>
            </a:r>
          </a:p>
          <a:p>
            <a:pPr lvl="1"/>
            <a:r>
              <a:rPr lang="en-US" dirty="0"/>
              <a:t>Feedback</a:t>
            </a:r>
          </a:p>
          <a:p>
            <a:pPr lvl="1"/>
            <a:r>
              <a:rPr lang="en-US" dirty="0"/>
              <a:t>Result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9D4068-DE20-44C2-B9BF-E466A022E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19" y="1662545"/>
            <a:ext cx="4299237" cy="241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92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4A8F687-EF8B-4840-B441-9A262856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70" y="275979"/>
            <a:ext cx="8532795" cy="6463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Parameters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37F412-E81D-409B-A77A-A1DB308FBB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3570" y="1200151"/>
            <a:ext cx="4038600" cy="33944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Associated with individual nodes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Configuration value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bool, int64, float64, string, byte, arrays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Initialization upon startup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Default values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Load parameter file (.</a:t>
            </a:r>
            <a:r>
              <a:rPr lang="en-US" sz="2000" dirty="0" err="1"/>
              <a:t>yaml</a:t>
            </a:r>
            <a:r>
              <a:rPr lang="en-US" sz="20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Get/set from command line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F1AA4E8-06A5-434D-970E-6EFC9E50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70" y="1700952"/>
            <a:ext cx="4038600" cy="2392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2427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NTNU FARGER UU">
      <a:dk1>
        <a:srgbClr val="000000"/>
      </a:dk1>
      <a:lt1>
        <a:srgbClr val="FFFFFF"/>
      </a:lt1>
      <a:dk2>
        <a:srgbClr val="014693"/>
      </a:dk2>
      <a:lt2>
        <a:srgbClr val="D6D7D6"/>
      </a:lt2>
      <a:accent1>
        <a:srgbClr val="B6C8E9"/>
      </a:accent1>
      <a:accent2>
        <a:srgbClr val="014693"/>
      </a:accent2>
      <a:accent3>
        <a:srgbClr val="BCD024"/>
      </a:accent3>
      <a:accent4>
        <a:srgbClr val="B01B81"/>
      </a:accent4>
      <a:accent5>
        <a:srgbClr val="F7D019"/>
      </a:accent5>
      <a:accent6>
        <a:srgbClr val="ED8013"/>
      </a:accent6>
      <a:hlink>
        <a:srgbClr val="3D2A68"/>
      </a:hlink>
      <a:folHlink>
        <a:srgbClr val="338C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B7B0"/>
        </a:solidFill>
        <a:ln>
          <a:noFill/>
        </a:ln>
        <a:effectLst>
          <a:outerShdw blurRad="114300" dist="12700" dir="5400000" rotWithShape="0">
            <a:srgbClr val="000000">
              <a:alpha val="35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3161</TotalTime>
  <Words>424</Words>
  <Application>Microsoft Office PowerPoint</Application>
  <PresentationFormat>Skjermfremvisning (16:9)</PresentationFormat>
  <Paragraphs>142</Paragraphs>
  <Slides>20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3" baseType="lpstr">
      <vt:lpstr>Arial</vt:lpstr>
      <vt:lpstr>Arial</vt:lpstr>
      <vt:lpstr>Office-tema</vt:lpstr>
      <vt:lpstr>Robot Operating System (ROS)</vt:lpstr>
      <vt:lpstr>Roadmap for today</vt:lpstr>
      <vt:lpstr>Introduction and Core Concepts</vt:lpstr>
      <vt:lpstr>What is ROS?</vt:lpstr>
      <vt:lpstr>Nodes in ROS 2</vt:lpstr>
      <vt:lpstr>Topics</vt:lpstr>
      <vt:lpstr>Services</vt:lpstr>
      <vt:lpstr>Actions</vt:lpstr>
      <vt:lpstr>Parameters</vt:lpstr>
      <vt:lpstr>Launch files</vt:lpstr>
      <vt:lpstr>Packages</vt:lpstr>
      <vt:lpstr>Good to know!</vt:lpstr>
      <vt:lpstr>Coffee time</vt:lpstr>
      <vt:lpstr>Work related to BlueROV2</vt:lpstr>
      <vt:lpstr>Hardware configuration</vt:lpstr>
      <vt:lpstr>Software configuration</vt:lpstr>
      <vt:lpstr>Control code</vt:lpstr>
      <vt:lpstr>Workshop Summary</vt:lpstr>
      <vt:lpstr>Questions?</vt:lpstr>
      <vt:lpstr>PowerPoint-presentasjon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Bjørnar</cp:lastModifiedBy>
  <cp:revision>130</cp:revision>
  <dcterms:created xsi:type="dcterms:W3CDTF">2013-06-10T16:56:09Z</dcterms:created>
  <dcterms:modified xsi:type="dcterms:W3CDTF">2022-01-19T10:55:22Z</dcterms:modified>
</cp:coreProperties>
</file>